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724650" cy="97742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hrikhand" panose="020B0604020202020204" charset="0"/>
      <p:regular r:id="rId19"/>
    </p:embeddedFont>
    <p:embeddedFont>
      <p:font typeface="TT Commons Pro" panose="020B0604020202020204" charset="0"/>
      <p:regular r:id="rId20"/>
    </p:embeddedFont>
    <p:embeddedFont>
      <p:font typeface="TT Commons Pr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10981">
            <a:off x="4773310" y="5458547"/>
            <a:ext cx="5352410" cy="1157459"/>
          </a:xfrm>
          <a:custGeom>
            <a:avLst/>
            <a:gdLst/>
            <a:ahLst/>
            <a:cxnLst/>
            <a:rect l="l" t="t" r="r" b="b"/>
            <a:pathLst>
              <a:path w="5352410" h="1157459">
                <a:moveTo>
                  <a:pt x="0" y="0"/>
                </a:moveTo>
                <a:lnTo>
                  <a:pt x="5352410" y="0"/>
                </a:lnTo>
                <a:lnTo>
                  <a:pt x="5352410" y="1157459"/>
                </a:lnTo>
                <a:lnTo>
                  <a:pt x="0" y="1157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227950"/>
            <a:ext cx="8569256" cy="1313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7"/>
              </a:lnSpc>
            </a:pPr>
            <a:r>
              <a:rPr lang="en-US" sz="3798">
                <a:solidFill>
                  <a:srgbClr val="000000"/>
                </a:solidFill>
                <a:latin typeface="TT Commons Pro Bold"/>
              </a:rPr>
              <a:t>Carstairs Junction Primary School </a:t>
            </a:r>
          </a:p>
          <a:p>
            <a:pPr>
              <a:lnSpc>
                <a:spcPts val="531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TT Commons Pro Bold"/>
              </a:rPr>
              <a:t>2023/2024</a:t>
            </a:r>
          </a:p>
        </p:txBody>
      </p:sp>
      <p:sp>
        <p:nvSpPr>
          <p:cNvPr id="4" name="Freeform 4"/>
          <p:cNvSpPr/>
          <p:nvPr/>
        </p:nvSpPr>
        <p:spPr>
          <a:xfrm rot="3692725">
            <a:off x="3713305" y="9088088"/>
            <a:ext cx="823889" cy="914162"/>
          </a:xfrm>
          <a:custGeom>
            <a:avLst/>
            <a:gdLst/>
            <a:ahLst/>
            <a:cxnLst/>
            <a:rect l="l" t="t" r="r" b="b"/>
            <a:pathLst>
              <a:path w="823889" h="914162">
                <a:moveTo>
                  <a:pt x="0" y="0"/>
                </a:moveTo>
                <a:lnTo>
                  <a:pt x="823889" y="0"/>
                </a:lnTo>
                <a:lnTo>
                  <a:pt x="823889" y="914163"/>
                </a:lnTo>
                <a:lnTo>
                  <a:pt x="0" y="91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32420" y="4035379"/>
            <a:ext cx="5509791" cy="5509791"/>
          </a:xfrm>
          <a:custGeom>
            <a:avLst/>
            <a:gdLst/>
            <a:ahLst/>
            <a:cxnLst/>
            <a:rect l="l" t="t" r="r" b="b"/>
            <a:pathLst>
              <a:path w="5509791" h="5509791">
                <a:moveTo>
                  <a:pt x="0" y="0"/>
                </a:moveTo>
                <a:lnTo>
                  <a:pt x="5509791" y="0"/>
                </a:lnTo>
                <a:lnTo>
                  <a:pt x="5509791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1142" y="1204546"/>
            <a:ext cx="13436746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74"/>
              </a:lnSpc>
            </a:pPr>
            <a:r>
              <a:rPr lang="en-US" sz="14812">
                <a:solidFill>
                  <a:srgbClr val="000000"/>
                </a:solidFill>
                <a:latin typeface="TT Commons Pro Bold"/>
              </a:rPr>
              <a:t>Participatory</a:t>
            </a:r>
          </a:p>
          <a:p>
            <a:pPr>
              <a:lnSpc>
                <a:spcPts val="17774"/>
              </a:lnSpc>
            </a:pPr>
            <a:r>
              <a:rPr lang="en-US" sz="14812">
                <a:solidFill>
                  <a:srgbClr val="000000"/>
                </a:solidFill>
                <a:latin typeface="TT Commons Pro Bold"/>
              </a:rPr>
              <a:t>Budgeting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5772">
            <a:off x="387932" y="7407210"/>
            <a:ext cx="3742447" cy="3970766"/>
          </a:xfrm>
          <a:custGeom>
            <a:avLst/>
            <a:gdLst/>
            <a:ahLst/>
            <a:cxnLst/>
            <a:rect l="l" t="t" r="r" b="b"/>
            <a:pathLst>
              <a:path w="3742447" h="3970766">
                <a:moveTo>
                  <a:pt x="0" y="0"/>
                </a:moveTo>
                <a:lnTo>
                  <a:pt x="3742447" y="0"/>
                </a:lnTo>
                <a:lnTo>
                  <a:pt x="3742447" y="3970766"/>
                </a:lnTo>
                <a:lnTo>
                  <a:pt x="0" y="3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62261">
            <a:off x="14864599" y="-1238818"/>
            <a:ext cx="3412449" cy="3620636"/>
          </a:xfrm>
          <a:custGeom>
            <a:avLst/>
            <a:gdLst/>
            <a:ahLst/>
            <a:cxnLst/>
            <a:rect l="l" t="t" r="r" b="b"/>
            <a:pathLst>
              <a:path w="3412449" h="3620636">
                <a:moveTo>
                  <a:pt x="0" y="0"/>
                </a:moveTo>
                <a:lnTo>
                  <a:pt x="3412449" y="0"/>
                </a:lnTo>
                <a:lnTo>
                  <a:pt x="3412449" y="3620636"/>
                </a:lnTo>
                <a:lnTo>
                  <a:pt x="0" y="362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4112181"/>
          <a:ext cx="16230600" cy="5400675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Pros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Cons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675"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Not all pupils have access to books at home, visiting a library can be difficult because of transport costs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A wide variety of books mean there would be something for everyone</a:t>
                      </a:r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Reading for pleasure is linked to increased attainment 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Not everyone enjoys reading, some people might not make much use of the library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621174" y="560983"/>
            <a:ext cx="1039134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Library Resources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43392" y="1875433"/>
            <a:ext cx="1054691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Purchase new books/comfy seating for the school and class libraries.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48718" y="1731340"/>
          <a:ext cx="16230600" cy="7526960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480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"/>
                        </a:rPr>
                        <a:t>PB is a way for people in the school community to decide how local money is spent.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"/>
                        </a:rPr>
                        <a:t>PB group (Pupil Council) generate ideas on how the </a:t>
                      </a: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 Bold"/>
                        </a:rPr>
                        <a:t>£1,530.00 </a:t>
                      </a: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"/>
                        </a:rPr>
                        <a:t>PB money should be spent.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480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"/>
                        </a:rPr>
                        <a:t>The ideas are put to a vote. Everyone in the school community gets one vote.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TT Commons Pro"/>
                        </a:rPr>
                        <a:t>The idea which receives the most votes gets funded.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rot="-8203680">
            <a:off x="446610" y="4273558"/>
            <a:ext cx="1126079" cy="598230"/>
          </a:xfrm>
          <a:custGeom>
            <a:avLst/>
            <a:gdLst/>
            <a:ahLst/>
            <a:cxnLst/>
            <a:rect l="l" t="t" r="r" b="b"/>
            <a:pathLst>
              <a:path w="1126079" h="598230">
                <a:moveTo>
                  <a:pt x="0" y="0"/>
                </a:moveTo>
                <a:lnTo>
                  <a:pt x="1126080" y="0"/>
                </a:lnTo>
                <a:lnTo>
                  <a:pt x="1126080" y="598229"/>
                </a:lnTo>
                <a:lnTo>
                  <a:pt x="0" y="598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03861" flipH="1">
            <a:off x="14804329" y="8579843"/>
            <a:ext cx="2922984" cy="902471"/>
          </a:xfrm>
          <a:custGeom>
            <a:avLst/>
            <a:gdLst/>
            <a:ahLst/>
            <a:cxnLst/>
            <a:rect l="l" t="t" r="r" b="b"/>
            <a:pathLst>
              <a:path w="2922984" h="902471">
                <a:moveTo>
                  <a:pt x="2922984" y="0"/>
                </a:moveTo>
                <a:lnTo>
                  <a:pt x="0" y="0"/>
                </a:lnTo>
                <a:lnTo>
                  <a:pt x="0" y="902471"/>
                </a:lnTo>
                <a:lnTo>
                  <a:pt x="2922984" y="902471"/>
                </a:lnTo>
                <a:lnTo>
                  <a:pt x="292298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9139" y="561975"/>
            <a:ext cx="1554972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 Bold"/>
              </a:rPr>
              <a:t>What is Participatory Budgeting?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79105">
            <a:off x="9849172" y="97733"/>
            <a:ext cx="653271" cy="1320952"/>
          </a:xfrm>
          <a:custGeom>
            <a:avLst/>
            <a:gdLst/>
            <a:ahLst/>
            <a:cxnLst/>
            <a:rect l="l" t="t" r="r" b="b"/>
            <a:pathLst>
              <a:path w="653271" h="1320952">
                <a:moveTo>
                  <a:pt x="0" y="0"/>
                </a:moveTo>
                <a:lnTo>
                  <a:pt x="653271" y="0"/>
                </a:lnTo>
                <a:lnTo>
                  <a:pt x="653271" y="1320952"/>
                </a:lnTo>
                <a:lnTo>
                  <a:pt x="0" y="132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3134" y="2134492"/>
            <a:ext cx="2988373" cy="4114800"/>
          </a:xfrm>
          <a:custGeom>
            <a:avLst/>
            <a:gdLst/>
            <a:ahLst/>
            <a:cxnLst/>
            <a:rect l="l" t="t" r="r" b="b"/>
            <a:pathLst>
              <a:path w="2988373" h="4114800">
                <a:moveTo>
                  <a:pt x="0" y="0"/>
                </a:moveTo>
                <a:lnTo>
                  <a:pt x="2988373" y="0"/>
                </a:lnTo>
                <a:lnTo>
                  <a:pt x="2988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52295" y="5863112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61230" y="1281659"/>
            <a:ext cx="7315200" cy="3471395"/>
          </a:xfrm>
          <a:custGeom>
            <a:avLst/>
            <a:gdLst/>
            <a:ahLst/>
            <a:cxnLst/>
            <a:rect l="l" t="t" r="r" b="b"/>
            <a:pathLst>
              <a:path w="7315200" h="3471395">
                <a:moveTo>
                  <a:pt x="0" y="0"/>
                </a:moveTo>
                <a:lnTo>
                  <a:pt x="7315200" y="0"/>
                </a:lnTo>
                <a:lnTo>
                  <a:pt x="7315200" y="3471395"/>
                </a:lnTo>
                <a:lnTo>
                  <a:pt x="0" y="3471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31527" y="5863112"/>
            <a:ext cx="3446145" cy="4114800"/>
          </a:xfrm>
          <a:custGeom>
            <a:avLst/>
            <a:gdLst/>
            <a:ahLst/>
            <a:cxnLst/>
            <a:rect l="l" t="t" r="r" b="b"/>
            <a:pathLst>
              <a:path w="3446145" h="4114800">
                <a:moveTo>
                  <a:pt x="0" y="0"/>
                </a:moveTo>
                <a:lnTo>
                  <a:pt x="3446145" y="0"/>
                </a:lnTo>
                <a:lnTo>
                  <a:pt x="34461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5963" y="676275"/>
            <a:ext cx="9659845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Shrikhand Bold"/>
              </a:rPr>
              <a:t>Why PB in our school?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71507" y="3268284"/>
            <a:ext cx="398183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T Commons Pro"/>
              </a:rPr>
              <a:t>Builds more confident and active young citizens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27914" y="1836891"/>
            <a:ext cx="398183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T Commons Pro"/>
              </a:rPr>
              <a:t>Strengthens school culture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373242"/>
            <a:ext cx="398183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T Commons Pro"/>
              </a:rPr>
              <a:t>Can lower the cost of the school day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27272" y="6996904"/>
            <a:ext cx="398183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T Commons Pro"/>
              </a:rPr>
              <a:t>Can help to raise attainment across the school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945460"/>
            <a:ext cx="9476337" cy="8341540"/>
          </a:xfrm>
          <a:prstGeom prst="rect">
            <a:avLst/>
          </a:prstGeom>
          <a:solidFill>
            <a:srgbClr val="2A508D"/>
          </a:solidFill>
        </p:spPr>
      </p:sp>
      <p:sp>
        <p:nvSpPr>
          <p:cNvPr id="3" name="Freeform 3"/>
          <p:cNvSpPr/>
          <p:nvPr/>
        </p:nvSpPr>
        <p:spPr>
          <a:xfrm rot="1628869">
            <a:off x="529917" y="2206405"/>
            <a:ext cx="997565" cy="2017136"/>
          </a:xfrm>
          <a:custGeom>
            <a:avLst/>
            <a:gdLst/>
            <a:ahLst/>
            <a:cxnLst/>
            <a:rect l="l" t="t" r="r" b="b"/>
            <a:pathLst>
              <a:path w="997565" h="2017136">
                <a:moveTo>
                  <a:pt x="0" y="0"/>
                </a:moveTo>
                <a:lnTo>
                  <a:pt x="997566" y="0"/>
                </a:lnTo>
                <a:lnTo>
                  <a:pt x="997566" y="2017135"/>
                </a:lnTo>
                <a:lnTo>
                  <a:pt x="0" y="2017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476337" y="1945460"/>
            <a:ext cx="9476337" cy="8341540"/>
          </a:xfrm>
          <a:prstGeom prst="rect">
            <a:avLst/>
          </a:prstGeom>
          <a:solidFill>
            <a:srgbClr val="DDE1FF"/>
          </a:solidFill>
        </p:spPr>
      </p:sp>
      <p:sp>
        <p:nvSpPr>
          <p:cNvPr id="5" name="Freeform 5"/>
          <p:cNvSpPr/>
          <p:nvPr/>
        </p:nvSpPr>
        <p:spPr>
          <a:xfrm rot="8931912">
            <a:off x="10245105" y="2202544"/>
            <a:ext cx="997565" cy="2017136"/>
          </a:xfrm>
          <a:custGeom>
            <a:avLst/>
            <a:gdLst/>
            <a:ahLst/>
            <a:cxnLst/>
            <a:rect l="l" t="t" r="r" b="b"/>
            <a:pathLst>
              <a:path w="997565" h="2017136">
                <a:moveTo>
                  <a:pt x="0" y="0"/>
                </a:moveTo>
                <a:lnTo>
                  <a:pt x="997565" y="0"/>
                </a:lnTo>
                <a:lnTo>
                  <a:pt x="997565" y="2017136"/>
                </a:lnTo>
                <a:lnTo>
                  <a:pt x="0" y="201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340017"/>
            <a:ext cx="3422106" cy="5204724"/>
          </a:xfrm>
          <a:custGeom>
            <a:avLst/>
            <a:gdLst/>
            <a:ahLst/>
            <a:cxnLst/>
            <a:rect l="l" t="t" r="r" b="b"/>
            <a:pathLst>
              <a:path w="3422106" h="5204724">
                <a:moveTo>
                  <a:pt x="0" y="0"/>
                </a:moveTo>
                <a:lnTo>
                  <a:pt x="3422106" y="0"/>
                </a:lnTo>
                <a:lnTo>
                  <a:pt x="3422106" y="5204724"/>
                </a:lnTo>
                <a:lnTo>
                  <a:pt x="0" y="5204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41436" y="6116230"/>
            <a:ext cx="5751613" cy="2422867"/>
          </a:xfrm>
          <a:custGeom>
            <a:avLst/>
            <a:gdLst/>
            <a:ahLst/>
            <a:cxnLst/>
            <a:rect l="l" t="t" r="r" b="b"/>
            <a:pathLst>
              <a:path w="5751613" h="2422867">
                <a:moveTo>
                  <a:pt x="0" y="0"/>
                </a:moveTo>
                <a:lnTo>
                  <a:pt x="5751613" y="0"/>
                </a:lnTo>
                <a:lnTo>
                  <a:pt x="5751613" y="2422867"/>
                </a:lnTo>
                <a:lnTo>
                  <a:pt x="0" y="24228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0959" y="561975"/>
            <a:ext cx="807075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Shrikhand"/>
              </a:rPr>
              <a:t>Previous Winners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50806" y="2237709"/>
            <a:ext cx="4701933" cy="360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DDE1FF"/>
                </a:solidFill>
                <a:latin typeface="TT Commons Pro Bold"/>
              </a:rPr>
              <a:t>2021/2022</a:t>
            </a:r>
          </a:p>
          <a:p>
            <a:pPr algn="ctr">
              <a:lnSpc>
                <a:spcPts val="5739"/>
              </a:lnSpc>
            </a:pPr>
            <a:endParaRPr lang="en-US" sz="4099">
              <a:solidFill>
                <a:srgbClr val="DDE1FF"/>
              </a:solidFill>
              <a:latin typeface="TT Commons Pro Bold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DDE1FF"/>
                </a:solidFill>
                <a:latin typeface="TT Commons Pro"/>
              </a:rPr>
              <a:t>Tracksuits in house colours for sporting events.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17243" y="2266314"/>
            <a:ext cx="4701933" cy="287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2A508D"/>
                </a:solidFill>
                <a:latin typeface="TT Commons Pro Bold"/>
              </a:rPr>
              <a:t>2022/2023</a:t>
            </a:r>
          </a:p>
          <a:p>
            <a:pPr algn="ctr">
              <a:lnSpc>
                <a:spcPts val="5739"/>
              </a:lnSpc>
            </a:pPr>
            <a:endParaRPr lang="en-US" sz="4099">
              <a:solidFill>
                <a:srgbClr val="2A508D"/>
              </a:solidFill>
              <a:latin typeface="TT Commons Pro Bold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2A508D"/>
                </a:solidFill>
                <a:latin typeface="TT Commons Pro"/>
              </a:rPr>
              <a:t>Trips for every class in the school.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97910" y="8418444"/>
            <a:ext cx="1885391" cy="1679712"/>
          </a:xfrm>
          <a:custGeom>
            <a:avLst/>
            <a:gdLst/>
            <a:ahLst/>
            <a:cxnLst/>
            <a:rect l="l" t="t" r="r" b="b"/>
            <a:pathLst>
              <a:path w="1885391" h="1679712">
                <a:moveTo>
                  <a:pt x="0" y="0"/>
                </a:moveTo>
                <a:lnTo>
                  <a:pt x="1885391" y="0"/>
                </a:lnTo>
                <a:lnTo>
                  <a:pt x="1885391" y="1679712"/>
                </a:lnTo>
                <a:lnTo>
                  <a:pt x="0" y="1679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01772" y="8147361"/>
            <a:ext cx="1885391" cy="1679712"/>
          </a:xfrm>
          <a:custGeom>
            <a:avLst/>
            <a:gdLst/>
            <a:ahLst/>
            <a:cxnLst/>
            <a:rect l="l" t="t" r="r" b="b"/>
            <a:pathLst>
              <a:path w="1885391" h="1679712">
                <a:moveTo>
                  <a:pt x="0" y="0"/>
                </a:moveTo>
                <a:lnTo>
                  <a:pt x="1885392" y="0"/>
                </a:lnTo>
                <a:lnTo>
                  <a:pt x="1885392" y="1679712"/>
                </a:lnTo>
                <a:lnTo>
                  <a:pt x="0" y="1679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608270" y="2010537"/>
          <a:ext cx="10175595" cy="7247765"/>
        </p:xfrm>
        <a:graphic>
          <a:graphicData uri="http://schemas.openxmlformats.org/drawingml/2006/table">
            <a:tbl>
              <a:tblPr/>
              <a:tblGrid>
                <a:gridCol w="293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9553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FFFFFF"/>
                          </a:solidFill>
                          <a:latin typeface="TT Commons Pro Bold"/>
                        </a:rPr>
                        <a:t>Option 1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TT Commons Pro Bold"/>
                        </a:rPr>
                        <a:t>STEM resources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553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FFFFFF"/>
                          </a:solidFill>
                          <a:latin typeface="TT Commons Pro Bold"/>
                        </a:rPr>
                        <a:t>Option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TT Commons Pro Bold"/>
                        </a:rPr>
                        <a:t>Helpful trolley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553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FFFFFF"/>
                          </a:solidFill>
                          <a:latin typeface="TT Commons Pro Bold"/>
                        </a:rPr>
                        <a:t>Option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TT Commons Pro Bold"/>
                        </a:rPr>
                        <a:t>Outdoor play equipment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553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FFFFFF"/>
                          </a:solidFill>
                          <a:latin typeface="TT Commons Pro Bold"/>
                        </a:rPr>
                        <a:t>Option 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TT Commons Pro Bold"/>
                        </a:rPr>
                        <a:t>Educational trips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553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FFFFFF"/>
                          </a:solidFill>
                          <a:latin typeface="TT Commons Pro Bold"/>
                        </a:rPr>
                        <a:t>Option 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TT Commons Pro Bold"/>
                        </a:rPr>
                        <a:t>Library resources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852446" y="561975"/>
            <a:ext cx="807075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PB Ideas 2023/24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8773" y="2047239"/>
            <a:ext cx="6319714" cy="683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DDE1FF"/>
                </a:solidFill>
                <a:latin typeface="TT Commons Pro"/>
              </a:rPr>
              <a:t>Our PB group is made up of the Pupil Council. </a:t>
            </a: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DDE1FF"/>
              </a:solidFill>
              <a:latin typeface="TT Commons Pro"/>
            </a:endParaR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DDE1FF"/>
                </a:solidFill>
                <a:latin typeface="TT Commons Pro"/>
              </a:rPr>
              <a:t>They have been working with Mrs Seaton to create ideas for this year’s PB budget. </a:t>
            </a:r>
          </a:p>
          <a:p>
            <a:pPr algn="ctr">
              <a:lnSpc>
                <a:spcPts val="5459"/>
              </a:lnSpc>
            </a:pPr>
            <a:endParaRPr lang="en-US" sz="3899">
              <a:solidFill>
                <a:srgbClr val="DDE1FF"/>
              </a:solidFill>
              <a:latin typeface="TT Commons Pro"/>
            </a:endParaR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DDE1FF"/>
                </a:solidFill>
                <a:latin typeface="TT Commons Pro"/>
              </a:rPr>
              <a:t>They have decided on 5 options and considered the pros and cons of each option.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5772">
            <a:off x="387932" y="7407210"/>
            <a:ext cx="3742447" cy="3970766"/>
          </a:xfrm>
          <a:custGeom>
            <a:avLst/>
            <a:gdLst/>
            <a:ahLst/>
            <a:cxnLst/>
            <a:rect l="l" t="t" r="r" b="b"/>
            <a:pathLst>
              <a:path w="3742447" h="3970766">
                <a:moveTo>
                  <a:pt x="0" y="0"/>
                </a:moveTo>
                <a:lnTo>
                  <a:pt x="3742447" y="0"/>
                </a:lnTo>
                <a:lnTo>
                  <a:pt x="3742447" y="3970766"/>
                </a:lnTo>
                <a:lnTo>
                  <a:pt x="0" y="3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62261">
            <a:off x="14864599" y="-1238818"/>
            <a:ext cx="3412449" cy="3620636"/>
          </a:xfrm>
          <a:custGeom>
            <a:avLst/>
            <a:gdLst/>
            <a:ahLst/>
            <a:cxnLst/>
            <a:rect l="l" t="t" r="r" b="b"/>
            <a:pathLst>
              <a:path w="3412449" h="3620636">
                <a:moveTo>
                  <a:pt x="0" y="0"/>
                </a:moveTo>
                <a:lnTo>
                  <a:pt x="3412449" y="0"/>
                </a:lnTo>
                <a:lnTo>
                  <a:pt x="3412449" y="3620636"/>
                </a:lnTo>
                <a:lnTo>
                  <a:pt x="0" y="362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4112181"/>
          <a:ext cx="16230600" cy="5146119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Pros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Cons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19"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It gives everyone a chance to develop their STEM skills as most people wouldn’t have these resources at home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STEM skills can be applied to all kinds of learning, this could increase attainment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Some STEM resources cannot be reused, may be more cost to keep stock levels high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4781470" y="561975"/>
            <a:ext cx="807075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STEM Resources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43392" y="1875433"/>
            <a:ext cx="1054691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Purchase new resources and equipment to enhance our science, technology engineering and maths (STEM) learning.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5772">
            <a:off x="387932" y="7407210"/>
            <a:ext cx="3742447" cy="3970766"/>
          </a:xfrm>
          <a:custGeom>
            <a:avLst/>
            <a:gdLst/>
            <a:ahLst/>
            <a:cxnLst/>
            <a:rect l="l" t="t" r="r" b="b"/>
            <a:pathLst>
              <a:path w="3742447" h="3970766">
                <a:moveTo>
                  <a:pt x="0" y="0"/>
                </a:moveTo>
                <a:lnTo>
                  <a:pt x="3742447" y="0"/>
                </a:lnTo>
                <a:lnTo>
                  <a:pt x="3742447" y="3970766"/>
                </a:lnTo>
                <a:lnTo>
                  <a:pt x="0" y="3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62261">
            <a:off x="14864599" y="-1238818"/>
            <a:ext cx="3412449" cy="3620636"/>
          </a:xfrm>
          <a:custGeom>
            <a:avLst/>
            <a:gdLst/>
            <a:ahLst/>
            <a:cxnLst/>
            <a:rect l="l" t="t" r="r" b="b"/>
            <a:pathLst>
              <a:path w="3412449" h="3620636">
                <a:moveTo>
                  <a:pt x="0" y="0"/>
                </a:moveTo>
                <a:lnTo>
                  <a:pt x="3412449" y="0"/>
                </a:lnTo>
                <a:lnTo>
                  <a:pt x="3412449" y="3620636"/>
                </a:lnTo>
                <a:lnTo>
                  <a:pt x="0" y="362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4112181"/>
          <a:ext cx="16230600" cy="5146119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Pros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Cons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19"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It could help reduce the cost of the school day 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Sometimes people forget things, it could help make pupils feel more comfortable if they can solve that issue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It could be an ongoing cost to keep replacing items if they have been used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4781470" y="561975"/>
            <a:ext cx="807075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Helpful Trolley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43392" y="1875433"/>
            <a:ext cx="1054691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Make a trolley in a private space in school where people can access items they may have forgotten or don’t have at home eg. hair tie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5772">
            <a:off x="387932" y="7407210"/>
            <a:ext cx="3742447" cy="3970766"/>
          </a:xfrm>
          <a:custGeom>
            <a:avLst/>
            <a:gdLst/>
            <a:ahLst/>
            <a:cxnLst/>
            <a:rect l="l" t="t" r="r" b="b"/>
            <a:pathLst>
              <a:path w="3742447" h="3970766">
                <a:moveTo>
                  <a:pt x="0" y="0"/>
                </a:moveTo>
                <a:lnTo>
                  <a:pt x="3742447" y="0"/>
                </a:lnTo>
                <a:lnTo>
                  <a:pt x="3742447" y="3970766"/>
                </a:lnTo>
                <a:lnTo>
                  <a:pt x="0" y="3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62261">
            <a:off x="14864599" y="-1238818"/>
            <a:ext cx="3412449" cy="3620636"/>
          </a:xfrm>
          <a:custGeom>
            <a:avLst/>
            <a:gdLst/>
            <a:ahLst/>
            <a:cxnLst/>
            <a:rect l="l" t="t" r="r" b="b"/>
            <a:pathLst>
              <a:path w="3412449" h="3620636">
                <a:moveTo>
                  <a:pt x="0" y="0"/>
                </a:moveTo>
                <a:lnTo>
                  <a:pt x="3412449" y="0"/>
                </a:lnTo>
                <a:lnTo>
                  <a:pt x="3412449" y="3620636"/>
                </a:lnTo>
                <a:lnTo>
                  <a:pt x="0" y="362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4112181"/>
          <a:ext cx="16230600" cy="5146119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Pros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Cons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19"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 Resources can be used for a few years 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Will help pupils feel calmer at break and lunch time</a:t>
                      </a:r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Will help pupils feel more settled when they go back in to class, improving their learning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Resources may get damaged or lost 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Pupils may not always be able to access the resources they want the most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621174" y="560983"/>
            <a:ext cx="1039134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Outdoor Play Equipment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43392" y="1875433"/>
            <a:ext cx="1054691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Purchase new resources to improve the quality of and access to outdoor play for all ages.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5772">
            <a:off x="387932" y="7407210"/>
            <a:ext cx="3742447" cy="3970766"/>
          </a:xfrm>
          <a:custGeom>
            <a:avLst/>
            <a:gdLst/>
            <a:ahLst/>
            <a:cxnLst/>
            <a:rect l="l" t="t" r="r" b="b"/>
            <a:pathLst>
              <a:path w="3742447" h="3970766">
                <a:moveTo>
                  <a:pt x="0" y="0"/>
                </a:moveTo>
                <a:lnTo>
                  <a:pt x="3742447" y="0"/>
                </a:lnTo>
                <a:lnTo>
                  <a:pt x="3742447" y="3970766"/>
                </a:lnTo>
                <a:lnTo>
                  <a:pt x="0" y="397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62261">
            <a:off x="14864599" y="-1238818"/>
            <a:ext cx="3412449" cy="3620636"/>
          </a:xfrm>
          <a:custGeom>
            <a:avLst/>
            <a:gdLst/>
            <a:ahLst/>
            <a:cxnLst/>
            <a:rect l="l" t="t" r="r" b="b"/>
            <a:pathLst>
              <a:path w="3412449" h="3620636">
                <a:moveTo>
                  <a:pt x="0" y="0"/>
                </a:moveTo>
                <a:lnTo>
                  <a:pt x="3412449" y="0"/>
                </a:lnTo>
                <a:lnTo>
                  <a:pt x="3412449" y="3620636"/>
                </a:lnTo>
                <a:lnTo>
                  <a:pt x="0" y="362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4112181"/>
          <a:ext cx="16230600" cy="5146119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Pros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Shrikhand Bold"/>
                        </a:rPr>
                        <a:t>Cons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19"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Helps families by reducing the cost of the school day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Gives pupils an opportunity to experience something new and take their learning out of class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lvl="1" indent="-323850" algn="l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Each class would only get one trip</a:t>
                      </a:r>
                      <a:endParaRPr lang="en-US" sz="1100"/>
                    </a:p>
                    <a:p>
                      <a:pPr marL="647700" lvl="1" indent="-323850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</a:rPr>
                        <a:t>Not everyone likes going out of school on the bus etc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67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621174" y="560983"/>
            <a:ext cx="1039134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hrikhand"/>
              </a:rPr>
              <a:t>Class Trip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6489" y="1874937"/>
            <a:ext cx="1595502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Fund each class to go on an educational field trip </a:t>
            </a:r>
          </a:p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FFFFFF"/>
                </a:solidFill>
                <a:latin typeface="TT Commons Pro Bold"/>
              </a:rPr>
              <a:t>or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TT Commons Pro Bold"/>
              </a:rPr>
              <a:t>for an educational experience to visit the class in the school grounds.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8A987685ADB46B3E05BE3C5041F26" ma:contentTypeVersion="18" ma:contentTypeDescription="Create a new document." ma:contentTypeScope="" ma:versionID="e0baf74a387e5a05c9c4f82ba0681ebf">
  <xsd:schema xmlns:xsd="http://www.w3.org/2001/XMLSchema" xmlns:xs="http://www.w3.org/2001/XMLSchema" xmlns:p="http://schemas.microsoft.com/office/2006/metadata/properties" xmlns:ns2="fe8ac386-e9ba-46d6-a303-760de1cf72c4" xmlns:ns3="9c240b36-8f5f-451c-993e-9fc0f4722119" targetNamespace="http://schemas.microsoft.com/office/2006/metadata/properties" ma:root="true" ma:fieldsID="d00109e78c66080171a4bb92fdf4702f" ns2:_="" ns3:_="">
    <xsd:import namespace="fe8ac386-e9ba-46d6-a303-760de1cf72c4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ac386-e9ba-46d6-a303-760de1cf7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ac386-e9ba-46d6-a303-760de1cf72c4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7D7124B7-F4D5-4B73-9EFC-B9FFB344B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ac386-e9ba-46d6-a303-760de1cf72c4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DF1A2-C88A-4EF1-92FD-F669E070FD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B4702-986A-4C20-8EE7-51ACF48C875D}">
  <ds:schemaRefs>
    <ds:schemaRef ds:uri="http://schemas.microsoft.com/office/2006/metadata/properties"/>
    <ds:schemaRef ds:uri="http://schemas.microsoft.com/office/infopath/2007/PartnerControls"/>
    <ds:schemaRef ds:uri="fe8ac386-e9ba-46d6-a303-760de1cf72c4"/>
    <ds:schemaRef ds:uri="9c240b36-8f5f-451c-993e-9fc0f47221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564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Shrikhand</vt:lpstr>
      <vt:lpstr>TT Commons Pro Bold</vt:lpstr>
      <vt:lpstr>TT Commons Pro</vt:lpstr>
      <vt:lpstr>Shrikhand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Budgeting 2023</dc:title>
  <dc:creator>Mrs Armour</dc:creator>
  <cp:lastModifiedBy>Mrs Armour</cp:lastModifiedBy>
  <cp:revision>3</cp:revision>
  <cp:lastPrinted>2023-09-11T13:09:52Z</cp:lastPrinted>
  <dcterms:created xsi:type="dcterms:W3CDTF">2006-08-16T00:00:00Z</dcterms:created>
  <dcterms:modified xsi:type="dcterms:W3CDTF">2023-12-03T11:52:27Z</dcterms:modified>
  <dc:identifier>DAFtki4FXUc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0x01010087D8A987685ADB46B3E05BE3C5041F26</vt:lpwstr>
  </property>
</Properties>
</file>