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1" r:id="rId5"/>
    <p:sldId id="256" r:id="rId6"/>
    <p:sldId id="267" r:id="rId7"/>
    <p:sldId id="268" r:id="rId8"/>
    <p:sldId id="270" r:id="rId9"/>
    <p:sldId id="271" r:id="rId10"/>
    <p:sldId id="269" r:id="rId11"/>
    <p:sldId id="272" r:id="rId12"/>
    <p:sldId id="266" r:id="rId13"/>
    <p:sldId id="274" r:id="rId14"/>
    <p:sldId id="275" r:id="rId15"/>
    <p:sldId id="276" r:id="rId16"/>
    <p:sldId id="277" r:id="rId17"/>
    <p:sldId id="278" r:id="rId18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B9C"/>
    <a:srgbClr val="DFC8B8"/>
    <a:srgbClr val="99969C"/>
    <a:srgbClr val="9996A6"/>
    <a:srgbClr val="F6F5FF"/>
    <a:srgbClr val="525252"/>
    <a:srgbClr val="941E6F"/>
    <a:srgbClr val="7164AA"/>
    <a:srgbClr val="006E91"/>
    <a:srgbClr val="4A2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A872C-0D5E-4541-9569-6186B45B6B3B}" v="4" dt="2023-10-25T12:30:21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B9926-BF66-4807-8FAE-364889A1F75F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1416C-4990-4A98-8414-15977730B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5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are taking part in Dyslexia Awareness Week 2023. </a:t>
            </a:r>
          </a:p>
          <a:p>
            <a:endParaRPr lang="en-GB" dirty="0"/>
          </a:p>
          <a:p>
            <a:r>
              <a:rPr lang="en-GB" dirty="0"/>
              <a:t>Our aim is to raise awareness of Dyslexia.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1416C-4990-4A98-8414-15977730BEB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443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But you don’t need to be famous to be successful.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1416C-4990-4A98-8414-15977730BE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734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have time to watch these clips in your class this week.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1416C-4990-4A98-8414-15977730BE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333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1416C-4990-4A98-8414-15977730BEB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672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We would like as many people as possible to wear Ellie’s Blue Ribbon this week to raise awareness of Dyslexia.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1416C-4990-4A98-8414-15977730BEB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653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Century Gothic" panose="020B0502020202020204" pitchFamily="34" charset="0"/>
              </a:rPr>
              <a:t>We are working with the Reading Schools Committee to create a Dyslexia Friendly Books section within our school library and will share more information about this soon.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1416C-4990-4A98-8414-15977730BE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Dyslexia? </a:t>
            </a:r>
          </a:p>
          <a:p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Dyslexia is a learning difference that is common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The brain simply works in a different way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Dyslexia has nothing to do with intelligence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Everyone with dyslexia is different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1416C-4990-4A98-8414-15977730B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03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people are dyslexic? </a:t>
            </a:r>
          </a:p>
          <a:p>
            <a:endParaRPr lang="en-GB" dirty="0"/>
          </a:p>
          <a:p>
            <a:r>
              <a:rPr lang="en-GB" dirty="0"/>
              <a:t>1 out of every 10 people is dyslexic.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1416C-4990-4A98-8414-15977730BE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36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Did you know?</a:t>
            </a:r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Dyslexia often runs in the family.</a:t>
            </a:r>
          </a:p>
          <a:p>
            <a:pPr>
              <a:lnSpc>
                <a:spcPct val="150000"/>
              </a:lnSpc>
            </a:pPr>
            <a:endParaRPr lang="en-GB" sz="12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 err="1">
                <a:solidFill>
                  <a:srgbClr val="4A2583"/>
                </a:solidFill>
                <a:latin typeface="Century Gothic" panose="020B0502020202020204" pitchFamily="34" charset="0"/>
              </a:rPr>
              <a:t>Brennus</a:t>
            </a:r>
            <a:r>
              <a:rPr lang="en-GB" sz="12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 and his dad are both dyslexic.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1416C-4990-4A98-8414-15977730BE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45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some things that people with Dyslexia may have as strengths.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1416C-4990-4A98-8414-15977730BE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57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things people with Dyslexia may find challenging.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1416C-4990-4A98-8414-15977730BE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56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Dyslexia may make some people feel: </a:t>
            </a:r>
          </a:p>
          <a:p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Tired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Angry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Embarrassed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Confused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Sad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Like they are no good…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1416C-4990-4A98-8414-15977730BE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10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solidFill>
                  <a:srgbClr val="941E6F"/>
                </a:solidFill>
                <a:latin typeface="Century Gothic" panose="020B0502020202020204" pitchFamily="34" charset="0"/>
              </a:rPr>
              <a:t>But some people feel that dyslexia is like having a superpower</a:t>
            </a:r>
          </a:p>
          <a:p>
            <a:endParaRPr lang="en-GB" sz="1200" b="1" dirty="0">
              <a:solidFill>
                <a:srgbClr val="941E6F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Once they find the things that will help, they can do anything.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There are lots of people who can help. People like parents, friends, teachers and employers.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1416C-4990-4A98-8414-15977730BE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7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6E91"/>
                </a:solidFill>
                <a:latin typeface="Century Gothic" panose="020B0502020202020204" pitchFamily="34" charset="0"/>
              </a:rPr>
              <a:t>Some of the most famous and successful people in the world are dyslexic…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rgbClr val="006E9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6E91"/>
                </a:solidFill>
                <a:latin typeface="Century Gothic" panose="020B0502020202020204" pitchFamily="34" charset="0"/>
              </a:rPr>
              <a:t>Some well known people who have Dyslexia include: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rgbClr val="006E9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6E91"/>
                </a:solidFill>
                <a:latin typeface="Century Gothic" panose="020B0502020202020204" pitchFamily="34" charset="0"/>
              </a:rPr>
              <a:t>Lewis Hamilton (F1 Driver)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>
                <a:solidFill>
                  <a:srgbClr val="000000"/>
                </a:solidFill>
                <a:effectLst/>
                <a:latin typeface="NationalBold"/>
              </a:rPr>
              <a:t>Holly Willoughby (Presenter)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6E91"/>
                </a:solidFill>
                <a:latin typeface="Century Gothic" panose="020B0502020202020204" pitchFamily="34" charset="0"/>
              </a:rPr>
              <a:t>Jamie Oliver (chef) </a:t>
            </a:r>
          </a:p>
          <a:p>
            <a:r>
              <a:rPr lang="en-GB" dirty="0"/>
              <a:t>Rio Ferdinand (Footballer)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1416C-4990-4A98-8414-15977730BE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78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82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5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73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5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3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1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0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4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7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4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3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A24BE-4C80-4FA9-8C50-A212D6882AD9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2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info@dyslexiascotland.org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11r7CFlK2s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hyperlink" Target="https://dyslexiascotland.org.uk/dyslexia-is-rubbish-and-awesom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69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17" y="0"/>
            <a:ext cx="7296539" cy="6858000"/>
          </a:xfrm>
          <a:prstGeom prst="rect">
            <a:avLst/>
          </a:prstGeom>
          <a:solidFill>
            <a:srgbClr val="F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85459" y="2267188"/>
            <a:ext cx="6662059" cy="125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50" b="1" dirty="0">
                <a:solidFill>
                  <a:srgbClr val="941E6F"/>
                </a:solidFill>
                <a:latin typeface="Century Gothic" panose="020B0502020202020204" pitchFamily="34" charset="0"/>
              </a:rPr>
              <a:t>Dyslexia Awareness Week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4790" y="3216634"/>
            <a:ext cx="4961209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60" b="1" dirty="0">
                <a:solidFill>
                  <a:srgbClr val="525252"/>
                </a:solidFill>
                <a:latin typeface="Century Gothic" panose="020B0502020202020204" pitchFamily="34" charset="0"/>
              </a:rPr>
              <a:t>1 - 7 November 2023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59" y="4812166"/>
            <a:ext cx="2231141" cy="1514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39649" y="4085421"/>
            <a:ext cx="3321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Dyslexia Scotland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Cameron House</a:t>
            </a:r>
          </a:p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rgbClr val="525252"/>
                </a:solidFill>
                <a:latin typeface="Century Gothic" panose="020B0502020202020204" pitchFamily="34" charset="0"/>
              </a:rPr>
              <a:t>Forthside</a:t>
            </a: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 Way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Stirling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FK8 1QZ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Helpline: 0344 800 8484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  <a:hlinkClick r:id="rId4"/>
              </a:rPr>
              <a:t>info@dyslexiascotland.org.uk</a:t>
            </a:r>
            <a:endParaRPr lang="en-GB" sz="1200" dirty="0">
              <a:solidFill>
                <a:srgbClr val="52525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525252"/>
                </a:solidFill>
                <a:latin typeface="Century Gothic" panose="020B0502020202020204" pitchFamily="34" charset="0"/>
              </a:rPr>
              <a:t>Charity No. SC 000951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2957" y="3819444"/>
            <a:ext cx="2130029" cy="30311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7"/>
          <a:stretch/>
        </p:blipFill>
        <p:spPr>
          <a:xfrm rot="16200000">
            <a:off x="107609" y="49079"/>
            <a:ext cx="2350272" cy="25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6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5"/>
    </mc:Choice>
    <mc:Fallback xmlns="">
      <p:transition spd="slow" advTm="646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6001" y="1800677"/>
            <a:ext cx="5268646" cy="1628323"/>
          </a:xfrm>
          <a:prstGeom prst="roundRect">
            <a:avLst/>
          </a:prstGeom>
          <a:solidFill>
            <a:srgbClr val="9996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3193" y="920711"/>
            <a:ext cx="7521134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You don’t need to be famous to succeed…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7674" y="2131144"/>
            <a:ext cx="4609106" cy="12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…but Dyslexia Scotland’s Young Ambassadors are pretty special.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8" y="1522063"/>
            <a:ext cx="45466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0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2"/>
    </mc:Choice>
    <mc:Fallback xmlns="">
      <p:transition spd="slow" advTm="794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0141" y="1598737"/>
            <a:ext cx="794600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Watch this short film called ‘</a:t>
            </a: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  <a:hlinkClick r:id="rId4"/>
              </a:rPr>
              <a:t>See Dyslexia Differently</a:t>
            </a: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’</a:t>
            </a:r>
            <a:endParaRPr lang="en-GB" sz="14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11976"/>
            <a:ext cx="6662059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Want to know more?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742" y="2439614"/>
            <a:ext cx="7267062" cy="2877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4"/>
    </mc:Choice>
    <mc:Fallback xmlns="">
      <p:transition spd="slow" advTm="722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6288" y="1266988"/>
            <a:ext cx="876804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Here’s another </a:t>
            </a: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  <a:hlinkClick r:id="rId4"/>
              </a:rPr>
              <a:t>short film </a:t>
            </a: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– Miles give you the lowdown on his dyslexia</a:t>
            </a:r>
            <a:endParaRPr lang="en-GB" sz="14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11976"/>
            <a:ext cx="7936771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Miles thinks dyslexia is rubbish – and awesome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2078" y="2029579"/>
            <a:ext cx="8496462" cy="341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38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2"/>
    </mc:Choice>
    <mc:Fallback xmlns="">
      <p:transition spd="slow" advTm="539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3A064-02B6-4C77-1188-95EC0C0FB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6" r="23344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9DC17-6D28-A1F6-7FDA-40D5C4D9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We would like as many people as possible to wear Ellie’s Blue Ribbon this week to raise awareness of Dyslexia.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3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E208A-53AF-1C07-495A-10FEA781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5" y="3415754"/>
            <a:ext cx="9471956" cy="1137111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entury Gothic" panose="020B0502020202020204" pitchFamily="34" charset="0"/>
              </a:rPr>
              <a:t>Dyslexia friendly books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17C2D-DF9A-AB35-587C-78C19C093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304" y="1173707"/>
            <a:ext cx="7531718" cy="20659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CB384-4E3C-C8B1-2632-FCE44F013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4612943"/>
            <a:ext cx="7745969" cy="14082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We are also going to work in partnership with the Reading Schools Committee to create a Dyslexia Friendly Books section within our school library. </a:t>
            </a:r>
          </a:p>
        </p:txBody>
      </p:sp>
    </p:spTree>
    <p:extLst>
      <p:ext uri="{BB962C8B-B14F-4D97-AF65-F5344CB8AC3E}">
        <p14:creationId xmlns:p14="http://schemas.microsoft.com/office/powerpoint/2010/main" val="273541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8782" y="1539811"/>
            <a:ext cx="3195843" cy="443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Dyslexia is a learning difference that is common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The brain simply works in a different way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Dyslexia has nothing to do with intelligence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Everyone with dyslexia is different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11976"/>
            <a:ext cx="6662059" cy="89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What is dyslexia?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557" y="2021996"/>
            <a:ext cx="6800860" cy="2801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356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6"/>
    </mc:Choice>
    <mc:Fallback xmlns="">
      <p:transition spd="slow" advTm="87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7852" y="1659884"/>
            <a:ext cx="257524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1 out of every 10 people is dyslexic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11976"/>
            <a:ext cx="6662059" cy="89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How many people are dyslexic?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840" y="1297329"/>
            <a:ext cx="7151228" cy="443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69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1"/>
    </mc:Choice>
    <mc:Fallback xmlns="">
      <p:transition spd="slow" advTm="980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>
                <a:solidFill>
                  <a:srgbClr val="7030A0"/>
                </a:solidFill>
                <a:latin typeface="Century Gothic" panose="020B0502020202020204" pitchFamily="34" charset="0"/>
              </a:rPr>
              <a:t>      Did </a:t>
            </a:r>
            <a:r>
              <a:rPr lang="en-GB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you know?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7852" y="1659884"/>
            <a:ext cx="416833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Dyslexia often runs in the family.</a:t>
            </a:r>
          </a:p>
          <a:p>
            <a:pPr>
              <a:lnSpc>
                <a:spcPct val="150000"/>
              </a:lnSpc>
            </a:pPr>
            <a:endParaRPr lang="en-GB" sz="28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 err="1">
                <a:solidFill>
                  <a:srgbClr val="4A2583"/>
                </a:solidFill>
                <a:latin typeface="Century Gothic" panose="020B0502020202020204" pitchFamily="34" charset="0"/>
              </a:rPr>
              <a:t>Brennus</a:t>
            </a:r>
            <a:r>
              <a:rPr lang="en-GB" sz="28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 and his dad are both dyslexic.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809" y="1267049"/>
            <a:ext cx="4139543" cy="4176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59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7"/>
    </mc:Choice>
    <mc:Fallback xmlns="">
      <p:transition spd="slow" advTm="812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7852" y="1659884"/>
            <a:ext cx="2575246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11976"/>
            <a:ext cx="6662059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Dyslexic strengths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11" y="1603089"/>
            <a:ext cx="10624553" cy="3651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999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8"/>
    </mc:Choice>
    <mc:Fallback xmlns="">
      <p:transition spd="slow" advTm="87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7852" y="1659884"/>
            <a:ext cx="2575246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54178"/>
            <a:ext cx="6662059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Dyslexic challenges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11" y="1605204"/>
            <a:ext cx="11021716" cy="3822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87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3"/>
    </mc:Choice>
    <mc:Fallback xmlns="">
      <p:transition spd="slow" advTm="734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9B9C">
            <a:alpha val="2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F6F5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43811" y="111976"/>
            <a:ext cx="6662059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941E6F"/>
                </a:solidFill>
                <a:latin typeface="Century Gothic" panose="020B0502020202020204" pitchFamily="34" charset="0"/>
              </a:rPr>
              <a:t>Dyslexia can make some people feel…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1738" y="4532243"/>
            <a:ext cx="1484700" cy="211283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28807" y="1259380"/>
            <a:ext cx="3691252" cy="3640116"/>
          </a:xfrm>
          <a:prstGeom prst="roundRect">
            <a:avLst/>
          </a:prstGeom>
          <a:solidFill>
            <a:srgbClr val="9996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267014" y="1740605"/>
            <a:ext cx="371138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Tired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Angry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Embarrassed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Confused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Sad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Like they are no good…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764" y="1259380"/>
            <a:ext cx="4164269" cy="43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0"/>
    </mc:Choice>
    <mc:Fallback xmlns="">
      <p:transition spd="slow" advTm="71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9B9C">
            <a:alpha val="2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335088" y="1200060"/>
            <a:ext cx="4879593" cy="2106277"/>
          </a:xfrm>
          <a:prstGeom prst="roundRect">
            <a:avLst/>
          </a:prstGeom>
          <a:solidFill>
            <a:srgbClr val="F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F6F5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43811" y="111976"/>
            <a:ext cx="9957927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941E6F"/>
                </a:solidFill>
                <a:latin typeface="Century Gothic" panose="020B0502020202020204" pitchFamily="34" charset="0"/>
              </a:rPr>
              <a:t>But some people feel that dyslexia is like having a superpower!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8461" y="1305490"/>
            <a:ext cx="431284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Once they find the things that will help, they can do anything.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1738" y="4532243"/>
            <a:ext cx="1484700" cy="211283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335088" y="3735230"/>
            <a:ext cx="4879593" cy="1959776"/>
          </a:xfrm>
          <a:prstGeom prst="roundRect">
            <a:avLst/>
          </a:prstGeom>
          <a:solidFill>
            <a:srgbClr val="9996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508845" y="3924330"/>
            <a:ext cx="427066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There are lots of people who can help. People like parents, friends, teachers and employers.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13" y="1252693"/>
            <a:ext cx="4539034" cy="4335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813105" y="5536026"/>
            <a:ext cx="5416421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b="1" dirty="0">
                <a:solidFill>
                  <a:srgbClr val="4A2583"/>
                </a:solidFill>
                <a:latin typeface="Century Gothic" panose="020B0502020202020204" pitchFamily="34" charset="0"/>
              </a:rPr>
              <a:t>Image copyright Mission Superheroes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73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5"/>
    </mc:Choice>
    <mc:Fallback xmlns="">
      <p:transition spd="slow" advTm="1022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076873" y="1995055"/>
            <a:ext cx="1648500" cy="3937413"/>
          </a:xfrm>
          <a:prstGeom prst="roundRect">
            <a:avLst/>
          </a:prstGeom>
          <a:solidFill>
            <a:srgbClr val="9996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3193" y="920711"/>
            <a:ext cx="7521134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Some of the most famous and successful people in the world are dyslexic…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4663" y="2214624"/>
            <a:ext cx="2575249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525252"/>
                </a:solidFill>
                <a:latin typeface="Century Gothic" panose="020B0502020202020204" pitchFamily="34" charset="0"/>
              </a:rPr>
              <a:t>Actors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525252"/>
                </a:solidFill>
                <a:latin typeface="Century Gothic" panose="020B0502020202020204" pitchFamily="34" charset="0"/>
              </a:rPr>
              <a:t>Entrepreneurs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525252"/>
                </a:solidFill>
                <a:latin typeface="Century Gothic" panose="020B0502020202020204" pitchFamily="34" charset="0"/>
              </a:rPr>
              <a:t>Inventors</a:t>
            </a:r>
            <a:endParaRPr lang="fr-FR" sz="2400" b="1" dirty="0">
              <a:solidFill>
                <a:srgbClr val="525252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525252"/>
                </a:solidFill>
                <a:latin typeface="Century Gothic" panose="020B0502020202020204" pitchFamily="34" charset="0"/>
              </a:rPr>
              <a:t>Chefs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525252"/>
                </a:solidFill>
                <a:latin typeface="Century Gothic" panose="020B0502020202020204" pitchFamily="34" charset="0"/>
              </a:rPr>
              <a:t>Explorers</a:t>
            </a:r>
            <a:endParaRPr lang="fr-FR" sz="2400" b="1" dirty="0">
              <a:solidFill>
                <a:srgbClr val="525252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525252"/>
                </a:solidFill>
                <a:latin typeface="Century Gothic" panose="020B0502020202020204" pitchFamily="34" charset="0"/>
              </a:rPr>
              <a:t>Lawyers</a:t>
            </a:r>
            <a:r>
              <a:rPr lang="fr-FR" sz="2400" b="1" dirty="0">
                <a:solidFill>
                  <a:srgbClr val="525252"/>
                </a:solidFill>
                <a:latin typeface="Century Gothic" panose="020B0502020202020204" pitchFamily="34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98249" y="2571911"/>
            <a:ext cx="120574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Can you name any well known dyslexic people?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382" y="2354516"/>
            <a:ext cx="6584251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2"/>
    </mc:Choice>
    <mc:Fallback xmlns="">
      <p:transition spd="slow" advTm="1082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40b36-8f5f-451c-993e-9fc0f4722119" xsi:nil="true"/>
    <lcf76f155ced4ddcb4097134ff3c332f xmlns="fe8ac386-e9ba-46d6-a303-760de1cf72c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D8A987685ADB46B3E05BE3C5041F26" ma:contentTypeVersion="18" ma:contentTypeDescription="Create a new document." ma:contentTypeScope="" ma:versionID="e0baf74a387e5a05c9c4f82ba0681ebf">
  <xsd:schema xmlns:xsd="http://www.w3.org/2001/XMLSchema" xmlns:xs="http://www.w3.org/2001/XMLSchema" xmlns:p="http://schemas.microsoft.com/office/2006/metadata/properties" xmlns:ns2="fe8ac386-e9ba-46d6-a303-760de1cf72c4" xmlns:ns3="9c240b36-8f5f-451c-993e-9fc0f4722119" targetNamespace="http://schemas.microsoft.com/office/2006/metadata/properties" ma:root="true" ma:fieldsID="d00109e78c66080171a4bb92fdf4702f" ns2:_="" ns3:_="">
    <xsd:import namespace="fe8ac386-e9ba-46d6-a303-760de1cf72c4"/>
    <xsd:import namespace="9c240b36-8f5f-451c-993e-9fc0f47221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ac386-e9ba-46d6-a303-760de1cf7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40b36-8f5f-451c-993e-9fc0f472211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d782af3-b242-4a90-b4b1-fded58317dee}" ma:internalName="TaxCatchAll" ma:showField="CatchAllData" ma:web="9c240b36-8f5f-451c-993e-9fc0f4722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42B847-1809-4810-85F1-C81A84C68217}">
  <ds:schemaRefs>
    <ds:schemaRef ds:uri="9c240b36-8f5f-451c-993e-9fc0f4722119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fe8ac386-e9ba-46d6-a303-760de1cf72c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68DEC2A-C86D-4195-9D65-191135AE9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8ac386-e9ba-46d6-a303-760de1cf72c4"/>
    <ds:schemaRef ds:uri="9c240b36-8f5f-451c-993e-9fc0f47221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0DE215-BBC9-4563-B129-9BC0A8DD32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630</Words>
  <Application>Microsoft Office PowerPoint</Application>
  <PresentationFormat>Widescreen</PresentationFormat>
  <Paragraphs>139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NationalBold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would like as many people as possible to wear Ellie’s Blue Ribbon this week to raise awareness of Dyslexia. </vt:lpstr>
      <vt:lpstr>Dyslexia friendly books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Carmichael</dc:creator>
  <cp:lastModifiedBy>Mrs Armour</cp:lastModifiedBy>
  <cp:revision>35</cp:revision>
  <cp:lastPrinted>2023-10-25T12:53:53Z</cp:lastPrinted>
  <dcterms:created xsi:type="dcterms:W3CDTF">2022-04-12T09:09:45Z</dcterms:created>
  <dcterms:modified xsi:type="dcterms:W3CDTF">2023-12-03T12:55:21Z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0x01010087D8A987685ADB46B3E05BE3C5041F26</vt:lpwstr>
  </property>
  <property fmtid="{D5CDD505-2E9C-101B-9397-08002B2CF9AE}" pid="3" name="MediaServiceImageTags">
    <vt:lpwstr/>
  </property>
</Properties>
</file>